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5" r:id="rId8"/>
    <p:sldId id="262" r:id="rId9"/>
    <p:sldId id="264" r:id="rId10"/>
    <p:sldId id="266" r:id="rId11"/>
    <p:sldId id="267" r:id="rId12"/>
    <p:sldId id="268" r:id="rId13"/>
    <p:sldId id="269" r:id="rId14"/>
    <p:sldId id="270" r:id="rId15"/>
    <p:sldId id="271" r:id="rId16"/>
    <p:sldId id="272" r:id="rId17"/>
    <p:sldId id="273" r:id="rId18"/>
    <p:sldId id="274" r:id="rId19"/>
    <p:sldId id="26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28"/>
  </p:normalViewPr>
  <p:slideViewPr>
    <p:cSldViewPr snapToGrid="0" snapToObjects="1">
      <p:cViewPr varScale="1">
        <p:scale>
          <a:sx n="111" d="100"/>
          <a:sy n="111" d="100"/>
        </p:scale>
        <p:origin x="53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11/17/22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11/17/22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11/17/22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ferbos-jeanfrancois.legtux.org/?cat=18" TargetMode="External"/><Relationship Id="rId2" Type="http://schemas.openxmlformats.org/officeDocument/2006/relationships/hyperlink" Target="https://educavox.fr/formation/analyse/animer-un-groupe-d-analyse-des-pratiques-professionnell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087F7D-BC4D-9949-919A-4C7C933E5B0D}"/>
              </a:ext>
            </a:extLst>
          </p:cNvPr>
          <p:cNvSpPr>
            <a:spLocks noGrp="1"/>
          </p:cNvSpPr>
          <p:nvPr>
            <p:ph type="ctrTitle"/>
          </p:nvPr>
        </p:nvSpPr>
        <p:spPr/>
        <p:txBody>
          <a:bodyPr>
            <a:normAutofit fontScale="90000"/>
          </a:bodyPr>
          <a:lstStyle/>
          <a:p>
            <a:r>
              <a:rPr lang="fr-FR" dirty="0"/>
              <a:t>Analyse de Pratiques professionnelles</a:t>
            </a:r>
          </a:p>
        </p:txBody>
      </p:sp>
      <p:sp>
        <p:nvSpPr>
          <p:cNvPr id="3" name="Sous-titre 2">
            <a:extLst>
              <a:ext uri="{FF2B5EF4-FFF2-40B4-BE49-F238E27FC236}">
                <a16:creationId xmlns:a16="http://schemas.microsoft.com/office/drawing/2014/main" id="{57CC2DBF-E668-4941-95E0-55FFD510753C}"/>
              </a:ext>
            </a:extLst>
          </p:cNvPr>
          <p:cNvSpPr>
            <a:spLocks noGrp="1"/>
          </p:cNvSpPr>
          <p:nvPr>
            <p:ph type="subTitle" idx="1"/>
          </p:nvPr>
        </p:nvSpPr>
        <p:spPr/>
        <p:txBody>
          <a:bodyPr/>
          <a:lstStyle/>
          <a:p>
            <a:r>
              <a:rPr lang="fr-FR" dirty="0"/>
              <a:t>Une expérience de la parole</a:t>
            </a:r>
          </a:p>
          <a:p>
            <a:r>
              <a:rPr lang="fr-FR" dirty="0"/>
              <a:t>Jean-François </a:t>
            </a:r>
            <a:r>
              <a:rPr lang="fr-FR" dirty="0" err="1"/>
              <a:t>Ferbos</a:t>
            </a:r>
            <a:endParaRPr lang="fr-FR" dirty="0"/>
          </a:p>
          <a:p>
            <a:endParaRPr lang="fr-FR" dirty="0"/>
          </a:p>
        </p:txBody>
      </p:sp>
    </p:spTree>
    <p:extLst>
      <p:ext uri="{BB962C8B-B14F-4D97-AF65-F5344CB8AC3E}">
        <p14:creationId xmlns:p14="http://schemas.microsoft.com/office/powerpoint/2010/main" val="9369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B176F6-AA9F-8A48-9707-00D6B7020A2D}"/>
              </a:ext>
            </a:extLst>
          </p:cNvPr>
          <p:cNvSpPr>
            <a:spLocks noGrp="1"/>
          </p:cNvSpPr>
          <p:nvPr>
            <p:ph type="title"/>
          </p:nvPr>
        </p:nvSpPr>
        <p:spPr/>
        <p:txBody>
          <a:bodyPr/>
          <a:lstStyle/>
          <a:p>
            <a:r>
              <a:rPr lang="fr-FR" dirty="0"/>
              <a:t>Les aspects essentiels : </a:t>
            </a:r>
            <a:r>
              <a:rPr lang="fr-FR" dirty="0" err="1"/>
              <a:t>l’app</a:t>
            </a:r>
            <a:r>
              <a:rPr lang="fr-FR" dirty="0"/>
              <a:t> est </a:t>
            </a:r>
            <a:r>
              <a:rPr lang="fr-FR" b="1" dirty="0"/>
              <a:t>un dispositif analysant</a:t>
            </a:r>
          </a:p>
        </p:txBody>
      </p:sp>
      <p:sp>
        <p:nvSpPr>
          <p:cNvPr id="3" name="Espace réservé du contenu 2">
            <a:extLst>
              <a:ext uri="{FF2B5EF4-FFF2-40B4-BE49-F238E27FC236}">
                <a16:creationId xmlns:a16="http://schemas.microsoft.com/office/drawing/2014/main" id="{5C33444E-8153-3343-B194-312B9B6B4D02}"/>
              </a:ext>
            </a:extLst>
          </p:cNvPr>
          <p:cNvSpPr>
            <a:spLocks noGrp="1"/>
          </p:cNvSpPr>
          <p:nvPr>
            <p:ph idx="1"/>
          </p:nvPr>
        </p:nvSpPr>
        <p:spPr/>
        <p:txBody>
          <a:bodyPr>
            <a:normAutofit lnSpcReduction="10000"/>
          </a:bodyPr>
          <a:lstStyle/>
          <a:p>
            <a:r>
              <a:rPr lang="fr-FR" b="1" dirty="0"/>
              <a:t>1/ La rencontre de deux espaces : </a:t>
            </a:r>
          </a:p>
          <a:p>
            <a:pPr lvl="1"/>
            <a:r>
              <a:rPr lang="fr-FR" dirty="0"/>
              <a:t>L’espace de la narration : le contenu</a:t>
            </a:r>
          </a:p>
          <a:p>
            <a:pPr lvl="1"/>
            <a:r>
              <a:rPr lang="fr-FR" dirty="0"/>
              <a:t>Le groupe : le contenant. C’est un contenant mis en mouvement par </a:t>
            </a:r>
            <a:r>
              <a:rPr lang="fr-FR" b="1" dirty="0"/>
              <a:t>la dynamique de groupe. </a:t>
            </a:r>
          </a:p>
          <a:p>
            <a:pPr lvl="1"/>
            <a:r>
              <a:rPr lang="fr-FR" dirty="0"/>
              <a:t>Entre ces deux espaces se met en place</a:t>
            </a:r>
            <a:r>
              <a:rPr lang="fr-FR" b="1" dirty="0"/>
              <a:t> un seuil :  </a:t>
            </a:r>
          </a:p>
          <a:p>
            <a:pPr lvl="2"/>
            <a:r>
              <a:rPr lang="fr-FR" dirty="0"/>
              <a:t>Celui de la bonne distance avec l’autre de la relation, qu’il soit narrateur ou membre du groupe. En son sein trouve-t-on la dimension éthique de toute relation, fut-elle professionnelle (respect – non jugement – compréhension)</a:t>
            </a:r>
          </a:p>
          <a:p>
            <a:pPr lvl="2"/>
            <a:r>
              <a:rPr lang="fr-FR" dirty="0"/>
              <a:t>C’est également un espace de transition et de transformation car il s’y opère des rencontres</a:t>
            </a:r>
          </a:p>
          <a:p>
            <a:pPr lvl="2"/>
            <a:r>
              <a:rPr lang="fr-FR" dirty="0"/>
              <a:t>Enfin, c’est un espace de création, en son sein surgissent des propositions professionnelles</a:t>
            </a:r>
          </a:p>
        </p:txBody>
      </p:sp>
    </p:spTree>
    <p:extLst>
      <p:ext uri="{BB962C8B-B14F-4D97-AF65-F5344CB8AC3E}">
        <p14:creationId xmlns:p14="http://schemas.microsoft.com/office/powerpoint/2010/main" val="1971801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9F4731-1F08-8B47-93E2-C260999EF380}"/>
              </a:ext>
            </a:extLst>
          </p:cNvPr>
          <p:cNvSpPr>
            <a:spLocks noGrp="1"/>
          </p:cNvSpPr>
          <p:nvPr>
            <p:ph type="title"/>
          </p:nvPr>
        </p:nvSpPr>
        <p:spPr>
          <a:xfrm>
            <a:off x="1451576" y="539190"/>
            <a:ext cx="9603275" cy="1049235"/>
          </a:xfrm>
        </p:spPr>
        <p:txBody>
          <a:bodyPr/>
          <a:lstStyle/>
          <a:p>
            <a:r>
              <a:rPr lang="fr-FR" dirty="0"/>
              <a:t>Les aspects essentiels : </a:t>
            </a:r>
            <a:r>
              <a:rPr lang="fr-FR" dirty="0" err="1"/>
              <a:t>l’app</a:t>
            </a:r>
            <a:r>
              <a:rPr lang="fr-FR" dirty="0"/>
              <a:t> est </a:t>
            </a:r>
            <a:r>
              <a:rPr lang="fr-FR" b="1" dirty="0"/>
              <a:t>un dispositif analysant</a:t>
            </a:r>
            <a:endParaRPr lang="fr-FR" dirty="0"/>
          </a:p>
        </p:txBody>
      </p:sp>
      <p:sp>
        <p:nvSpPr>
          <p:cNvPr id="3" name="Espace réservé du contenu 2">
            <a:extLst>
              <a:ext uri="{FF2B5EF4-FFF2-40B4-BE49-F238E27FC236}">
                <a16:creationId xmlns:a16="http://schemas.microsoft.com/office/drawing/2014/main" id="{A904D70F-832A-6E44-BA03-724EF419F1AC}"/>
              </a:ext>
            </a:extLst>
          </p:cNvPr>
          <p:cNvSpPr>
            <a:spLocks noGrp="1"/>
          </p:cNvSpPr>
          <p:nvPr>
            <p:ph idx="1"/>
          </p:nvPr>
        </p:nvSpPr>
        <p:spPr>
          <a:xfrm>
            <a:off x="1451577" y="2050457"/>
            <a:ext cx="9603275" cy="3450613"/>
          </a:xfrm>
        </p:spPr>
        <p:txBody>
          <a:bodyPr>
            <a:normAutofit lnSpcReduction="10000"/>
          </a:bodyPr>
          <a:lstStyle/>
          <a:p>
            <a:pPr algn="just"/>
            <a:r>
              <a:rPr lang="fr-FR" b="1" dirty="0"/>
              <a:t>2/ Le groupe </a:t>
            </a:r>
            <a:r>
              <a:rPr lang="fr-FR" dirty="0"/>
              <a:t>: </a:t>
            </a:r>
          </a:p>
          <a:p>
            <a:pPr lvl="1" algn="just"/>
            <a:r>
              <a:rPr lang="fr-FR" dirty="0"/>
              <a:t>Il induit une dimension relationnelle</a:t>
            </a:r>
          </a:p>
          <a:p>
            <a:pPr lvl="1" algn="just"/>
            <a:r>
              <a:rPr lang="fr-FR" dirty="0"/>
              <a:t>Il s’investit dans une tâche explicite vis-à-vis de la situation professionnelle évoquée par le narrateur</a:t>
            </a:r>
          </a:p>
          <a:p>
            <a:pPr marL="228600" lvl="1" algn="just"/>
            <a:r>
              <a:rPr lang="fr-FR" b="1" dirty="0"/>
              <a:t>3/ Le narrateur : </a:t>
            </a:r>
          </a:p>
          <a:p>
            <a:pPr marL="685800" lvl="2" algn="just"/>
            <a:r>
              <a:rPr lang="fr-FR" b="1" dirty="0"/>
              <a:t>L’Évocation : </a:t>
            </a:r>
            <a:r>
              <a:rPr lang="fr-FR" dirty="0"/>
              <a:t>Il rappelle à sa mémoire des événements passés et essayant de se remémorer le contexte de la situation vécue. La mémoire est organisée en couches et en strates dont certaines ont été refoulées. Elle est une reconstruction et reflète donc un point de vue subjectif qui singularise ce qui a été vécu. Nous parlons donc de véracité, c’est-à-dire que ce qui a été vécu est une vérité déformée par le prisme de la subjectivité. </a:t>
            </a:r>
            <a:endParaRPr lang="fr-FR" b="1" dirty="0"/>
          </a:p>
          <a:p>
            <a:pPr lvl="1"/>
            <a:endParaRPr lang="fr-FR" dirty="0"/>
          </a:p>
        </p:txBody>
      </p:sp>
    </p:spTree>
    <p:extLst>
      <p:ext uri="{BB962C8B-B14F-4D97-AF65-F5344CB8AC3E}">
        <p14:creationId xmlns:p14="http://schemas.microsoft.com/office/powerpoint/2010/main" val="416019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7AFC24-1B39-0C4F-A3F8-6B8C0019EB20}"/>
              </a:ext>
            </a:extLst>
          </p:cNvPr>
          <p:cNvSpPr>
            <a:spLocks noGrp="1"/>
          </p:cNvSpPr>
          <p:nvPr>
            <p:ph type="title"/>
          </p:nvPr>
        </p:nvSpPr>
        <p:spPr/>
        <p:txBody>
          <a:bodyPr>
            <a:normAutofit/>
          </a:bodyPr>
          <a:lstStyle/>
          <a:p>
            <a:r>
              <a:rPr lang="fr-FR" dirty="0"/>
              <a:t>Les aspects essentiels : </a:t>
            </a:r>
            <a:r>
              <a:rPr lang="fr-FR" dirty="0" err="1"/>
              <a:t>l’app</a:t>
            </a:r>
            <a:r>
              <a:rPr lang="fr-FR" dirty="0"/>
              <a:t> est </a:t>
            </a:r>
            <a:r>
              <a:rPr lang="fr-FR" b="1" dirty="0"/>
              <a:t>un dispositif analysant</a:t>
            </a:r>
            <a:endParaRPr lang="fr-FR" dirty="0"/>
          </a:p>
        </p:txBody>
      </p:sp>
      <p:sp>
        <p:nvSpPr>
          <p:cNvPr id="3" name="Espace réservé du contenu 2">
            <a:extLst>
              <a:ext uri="{FF2B5EF4-FFF2-40B4-BE49-F238E27FC236}">
                <a16:creationId xmlns:a16="http://schemas.microsoft.com/office/drawing/2014/main" id="{23460343-771B-9A47-996B-051FEF63D3F7}"/>
              </a:ext>
            </a:extLst>
          </p:cNvPr>
          <p:cNvSpPr>
            <a:spLocks noGrp="1"/>
          </p:cNvSpPr>
          <p:nvPr>
            <p:ph idx="1"/>
          </p:nvPr>
        </p:nvSpPr>
        <p:spPr/>
        <p:txBody>
          <a:bodyPr/>
          <a:lstStyle/>
          <a:p>
            <a:pPr lvl="1" algn="just"/>
            <a:r>
              <a:rPr lang="fr-FR" b="1" dirty="0"/>
              <a:t>Le témoignage : </a:t>
            </a:r>
            <a:r>
              <a:rPr lang="fr-FR" dirty="0"/>
              <a:t>La narration constitue également un témoignage qui induit l’engagement d’une part de soi dans les énoncés. Il est modelé par la subjectivité du point de vue du narrateur qui est empreint des émotions qui l’ont saisi, de ses représentations personnelles et professionnelles. </a:t>
            </a:r>
          </a:p>
          <a:p>
            <a:pPr marL="457200" lvl="1" indent="0" algn="just">
              <a:buNone/>
            </a:pPr>
            <a:endParaRPr lang="fr-FR" dirty="0"/>
          </a:p>
          <a:p>
            <a:pPr marL="239713" lvl="1" indent="-239713" algn="just"/>
            <a:r>
              <a:rPr lang="fr-FR" b="1" dirty="0"/>
              <a:t>4/ Le domaine : </a:t>
            </a:r>
            <a:r>
              <a:rPr lang="fr-FR" dirty="0"/>
              <a:t>Le domaine de l’APP est celui des «</a:t>
            </a:r>
            <a:r>
              <a:rPr lang="fr-FR" i="1" dirty="0"/>
              <a:t> métiers de la relation </a:t>
            </a:r>
            <a:r>
              <a:rPr lang="fr-FR" dirty="0"/>
              <a:t>», « </a:t>
            </a:r>
            <a:r>
              <a:rPr lang="fr-FR" i="1" dirty="0"/>
              <a:t>des métiers de l’humain </a:t>
            </a:r>
            <a:r>
              <a:rPr lang="fr-FR" dirty="0"/>
              <a:t>» (Mireille </a:t>
            </a:r>
            <a:r>
              <a:rPr lang="fr-FR" dirty="0" err="1"/>
              <a:t>Cifali</a:t>
            </a:r>
            <a:r>
              <a:rPr lang="fr-FR" dirty="0"/>
              <a:t>) : Médecins, infirmières et infirmiers, éducateurs, enseignants, CPE, formateurs, personnels de direction, inspecteurs etc. </a:t>
            </a:r>
            <a:endParaRPr lang="fr-FR" b="1" dirty="0"/>
          </a:p>
        </p:txBody>
      </p:sp>
    </p:spTree>
    <p:extLst>
      <p:ext uri="{BB962C8B-B14F-4D97-AF65-F5344CB8AC3E}">
        <p14:creationId xmlns:p14="http://schemas.microsoft.com/office/powerpoint/2010/main" val="518862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F06686-5A6E-9A41-B401-EE306AAD558D}"/>
              </a:ext>
            </a:extLst>
          </p:cNvPr>
          <p:cNvSpPr>
            <a:spLocks noGrp="1"/>
          </p:cNvSpPr>
          <p:nvPr>
            <p:ph type="title"/>
          </p:nvPr>
        </p:nvSpPr>
        <p:spPr/>
        <p:txBody>
          <a:bodyPr/>
          <a:lstStyle/>
          <a:p>
            <a:r>
              <a:rPr lang="fr-FR" dirty="0"/>
              <a:t>Les aspects essentiels : </a:t>
            </a:r>
            <a:r>
              <a:rPr lang="fr-FR" dirty="0" err="1"/>
              <a:t>l’app</a:t>
            </a:r>
            <a:r>
              <a:rPr lang="fr-FR" dirty="0"/>
              <a:t> est </a:t>
            </a:r>
            <a:r>
              <a:rPr lang="fr-FR" b="1" dirty="0"/>
              <a:t>un dispositif analysant</a:t>
            </a:r>
            <a:endParaRPr lang="fr-FR" dirty="0"/>
          </a:p>
        </p:txBody>
      </p:sp>
      <p:sp>
        <p:nvSpPr>
          <p:cNvPr id="3" name="Espace réservé du contenu 2">
            <a:extLst>
              <a:ext uri="{FF2B5EF4-FFF2-40B4-BE49-F238E27FC236}">
                <a16:creationId xmlns:a16="http://schemas.microsoft.com/office/drawing/2014/main" id="{91DED879-EC22-4B43-845E-F8F0A1214543}"/>
              </a:ext>
            </a:extLst>
          </p:cNvPr>
          <p:cNvSpPr>
            <a:spLocks noGrp="1"/>
          </p:cNvSpPr>
          <p:nvPr>
            <p:ph idx="1"/>
          </p:nvPr>
        </p:nvSpPr>
        <p:spPr/>
        <p:txBody>
          <a:bodyPr/>
          <a:lstStyle/>
          <a:p>
            <a:pPr algn="just"/>
            <a:r>
              <a:rPr lang="fr-FR" b="1" dirty="0"/>
              <a:t>5/ La matière première : la parole structurée par le langage et portée par la voix de corps en présence</a:t>
            </a:r>
          </a:p>
          <a:p>
            <a:pPr lvl="1" algn="just"/>
            <a:r>
              <a:rPr lang="fr-FR" b="1" dirty="0"/>
              <a:t>A - La parole : </a:t>
            </a:r>
            <a:r>
              <a:rPr lang="fr-FR" dirty="0"/>
              <a:t>Elle est cet élément singulier et unique du sujet (de l’inconscient) qui l’énonce pour se dire en tant qu’être parlant. </a:t>
            </a:r>
          </a:p>
          <a:p>
            <a:pPr lvl="1" algn="just"/>
            <a:r>
              <a:rPr lang="fr-FR" b="1" dirty="0"/>
              <a:t>B - Le langage </a:t>
            </a:r>
            <a:r>
              <a:rPr lang="fr-FR" dirty="0"/>
              <a:t>: Il définit la structure et les codes communs de cette parole adressée afin de minimiser les malentendus inévitables. La subjectivité (le point de vue) contient en elle des points aveugles insaisissables par l’autre de l’adresse. </a:t>
            </a:r>
          </a:p>
          <a:p>
            <a:pPr marL="457200" lvl="1" indent="0" algn="just">
              <a:buNone/>
            </a:pPr>
            <a:r>
              <a:rPr lang="fr-FR" dirty="0" err="1"/>
              <a:t>Cf</a:t>
            </a:r>
            <a:r>
              <a:rPr lang="fr-FR" dirty="0"/>
              <a:t> Heidegger « La parole est l’habitat de l’être »,  in </a:t>
            </a:r>
            <a:r>
              <a:rPr lang="fr-FR" i="1" dirty="0"/>
              <a:t>Acheminement vers la parole</a:t>
            </a:r>
            <a:r>
              <a:rPr lang="fr-FR" dirty="0"/>
              <a:t>, 1959</a:t>
            </a:r>
          </a:p>
        </p:txBody>
      </p:sp>
    </p:spTree>
    <p:extLst>
      <p:ext uri="{BB962C8B-B14F-4D97-AF65-F5344CB8AC3E}">
        <p14:creationId xmlns:p14="http://schemas.microsoft.com/office/powerpoint/2010/main" val="2663283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AF9E25-F394-E849-B961-E7E2CF5F3E71}"/>
              </a:ext>
            </a:extLst>
          </p:cNvPr>
          <p:cNvSpPr>
            <a:spLocks noGrp="1"/>
          </p:cNvSpPr>
          <p:nvPr>
            <p:ph type="title"/>
          </p:nvPr>
        </p:nvSpPr>
        <p:spPr/>
        <p:txBody>
          <a:bodyPr/>
          <a:lstStyle/>
          <a:p>
            <a:r>
              <a:rPr lang="fr-FR" dirty="0"/>
              <a:t>Les aspects essentiels : </a:t>
            </a:r>
            <a:r>
              <a:rPr lang="fr-FR" dirty="0" err="1"/>
              <a:t>l’app</a:t>
            </a:r>
            <a:r>
              <a:rPr lang="fr-FR" dirty="0"/>
              <a:t> est </a:t>
            </a:r>
            <a:r>
              <a:rPr lang="fr-FR" b="1" dirty="0"/>
              <a:t>un dispositif analysant</a:t>
            </a:r>
            <a:endParaRPr lang="fr-FR" dirty="0"/>
          </a:p>
        </p:txBody>
      </p:sp>
      <p:sp>
        <p:nvSpPr>
          <p:cNvPr id="3" name="Espace réservé du contenu 2">
            <a:extLst>
              <a:ext uri="{FF2B5EF4-FFF2-40B4-BE49-F238E27FC236}">
                <a16:creationId xmlns:a16="http://schemas.microsoft.com/office/drawing/2014/main" id="{53FA188B-60F3-C64B-8161-912404DC7DA7}"/>
              </a:ext>
            </a:extLst>
          </p:cNvPr>
          <p:cNvSpPr>
            <a:spLocks noGrp="1"/>
          </p:cNvSpPr>
          <p:nvPr>
            <p:ph idx="1"/>
          </p:nvPr>
        </p:nvSpPr>
        <p:spPr/>
        <p:txBody>
          <a:bodyPr>
            <a:normAutofit lnSpcReduction="10000"/>
          </a:bodyPr>
          <a:lstStyle/>
          <a:p>
            <a:pPr lvl="1" algn="just"/>
            <a:r>
              <a:rPr lang="fr-FR" b="1" dirty="0"/>
              <a:t>C - Les caractéristiques de la parole </a:t>
            </a:r>
            <a:r>
              <a:rPr lang="fr-FR" dirty="0"/>
              <a:t>: </a:t>
            </a:r>
          </a:p>
          <a:p>
            <a:pPr lvl="2" algn="just"/>
            <a:r>
              <a:rPr lang="fr-FR" b="1" dirty="0"/>
              <a:t>Circuler</a:t>
            </a:r>
            <a:r>
              <a:rPr lang="fr-FR" dirty="0"/>
              <a:t> : Elle a pour vocation à circuler dans le groupe, d’une personne à l’autre, ce qui lui permet de laisser des traces auprès de chacun. Elle produit, dans le meilleurs des cas, un « bougé subjectif » qui témoigne d’une rencontre et d’une </a:t>
            </a:r>
            <a:r>
              <a:rPr lang="fr-FR" b="1" dirty="0"/>
              <a:t>transformation</a:t>
            </a:r>
            <a:r>
              <a:rPr lang="fr-FR" dirty="0"/>
              <a:t>. </a:t>
            </a:r>
          </a:p>
          <a:p>
            <a:pPr lvl="2" algn="just"/>
            <a:r>
              <a:rPr lang="fr-FR" b="1" dirty="0"/>
              <a:t>Une médiation – réalisation de l’autre </a:t>
            </a:r>
            <a:r>
              <a:rPr lang="fr-FR" dirty="0"/>
              <a:t>: </a:t>
            </a:r>
          </a:p>
          <a:p>
            <a:pPr marL="1166813" lvl="2" indent="0" algn="just">
              <a:buNone/>
            </a:pPr>
            <a:r>
              <a:rPr lang="fr-FR" dirty="0"/>
              <a:t>Cette parole, qui opère en ce qu’elle est mobile, constitue </a:t>
            </a:r>
            <a:r>
              <a:rPr lang="fr-FR" b="1" dirty="0"/>
              <a:t>une médiation qui réalise l’autre </a:t>
            </a:r>
            <a:r>
              <a:rPr lang="fr-FR" dirty="0"/>
              <a:t>de l’adresse, celui de la relation intersubjective : C’est en ce que l’autre me répond, faisant à nouveau circuler cette parole, qu’opère </a:t>
            </a:r>
            <a:r>
              <a:rPr lang="fr-FR" b="1" dirty="0"/>
              <a:t>la reconnaissance </a:t>
            </a:r>
            <a:r>
              <a:rPr lang="fr-FR" dirty="0"/>
              <a:t>que j’ai bel et bien parlé. En ce sens, m’adressant à lui et lui ayant signalé mon existence par mon adresse, il valide en retour, mon état de sujet parlant. Cette « intersubjectivité » est empreinte de l’imaginaire, des représentations et des références de chacun (Ce qui constitue un enrichissement par le croisement des points de vue). </a:t>
            </a:r>
          </a:p>
        </p:txBody>
      </p:sp>
    </p:spTree>
    <p:extLst>
      <p:ext uri="{BB962C8B-B14F-4D97-AF65-F5344CB8AC3E}">
        <p14:creationId xmlns:p14="http://schemas.microsoft.com/office/powerpoint/2010/main" val="4139905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824983-B673-5B4A-825A-2BF07F8488EA}"/>
              </a:ext>
            </a:extLst>
          </p:cNvPr>
          <p:cNvSpPr>
            <a:spLocks noGrp="1"/>
          </p:cNvSpPr>
          <p:nvPr>
            <p:ph type="title"/>
          </p:nvPr>
        </p:nvSpPr>
        <p:spPr/>
        <p:txBody>
          <a:bodyPr/>
          <a:lstStyle/>
          <a:p>
            <a:r>
              <a:rPr lang="fr-FR" dirty="0"/>
              <a:t>Les aspects essentiels : </a:t>
            </a:r>
            <a:r>
              <a:rPr lang="fr-FR" dirty="0" err="1"/>
              <a:t>l’app</a:t>
            </a:r>
            <a:r>
              <a:rPr lang="fr-FR" dirty="0"/>
              <a:t> est </a:t>
            </a:r>
            <a:r>
              <a:rPr lang="fr-FR" b="1" dirty="0"/>
              <a:t>un dispositif analysant</a:t>
            </a:r>
            <a:endParaRPr lang="fr-FR" dirty="0"/>
          </a:p>
        </p:txBody>
      </p:sp>
      <p:sp>
        <p:nvSpPr>
          <p:cNvPr id="3" name="Espace réservé du contenu 2">
            <a:extLst>
              <a:ext uri="{FF2B5EF4-FFF2-40B4-BE49-F238E27FC236}">
                <a16:creationId xmlns:a16="http://schemas.microsoft.com/office/drawing/2014/main" id="{34FC1A52-864F-6843-998D-E3B3B67A4368}"/>
              </a:ext>
            </a:extLst>
          </p:cNvPr>
          <p:cNvSpPr>
            <a:spLocks noGrp="1"/>
          </p:cNvSpPr>
          <p:nvPr>
            <p:ph idx="1"/>
          </p:nvPr>
        </p:nvSpPr>
        <p:spPr/>
        <p:txBody>
          <a:bodyPr/>
          <a:lstStyle/>
          <a:p>
            <a:pPr lvl="2" algn="just"/>
            <a:r>
              <a:rPr lang="fr-FR" b="1" dirty="0"/>
              <a:t>« La parole est révélation de l’être » </a:t>
            </a:r>
            <a:r>
              <a:rPr lang="fr-FR" dirty="0"/>
              <a:t>(Heidegger) : À penser ici, de manière anachronique comme l’être du sujet de l’inconscient. Il est question ici de </a:t>
            </a:r>
            <a:r>
              <a:rPr lang="fr-FR" b="1" dirty="0"/>
              <a:t>« parole pleine »</a:t>
            </a:r>
            <a:r>
              <a:rPr lang="fr-FR" dirty="0"/>
              <a:t>, c’est-à-dire issue, pour partie de l’inconscient de celui qui parle et dont elle est une manifestation. </a:t>
            </a:r>
            <a:r>
              <a:rPr lang="fr-FR" dirty="0" err="1"/>
              <a:t>Cf</a:t>
            </a:r>
            <a:r>
              <a:rPr lang="fr-FR" dirty="0"/>
              <a:t> manifestations de l’inconscient (lapsus, symptôme, rêve, acte manqué, manière de parler etc…). En ce sens elle est une révélation en tant que dévoilement d’une vérité, </a:t>
            </a:r>
            <a:r>
              <a:rPr lang="fr-FR" b="1" dirty="0"/>
              <a:t>vérité singulière du sujet qui parle </a:t>
            </a:r>
            <a:r>
              <a:rPr lang="fr-FR" dirty="0"/>
              <a:t>(On peut parler ici des représentations). Nous ne savons jamais complètement ce que nous disons en parlant. Il est donc important d’être attentif à ses effets. </a:t>
            </a:r>
            <a:endParaRPr lang="fr-FR" b="1" dirty="0"/>
          </a:p>
        </p:txBody>
      </p:sp>
    </p:spTree>
    <p:extLst>
      <p:ext uri="{BB962C8B-B14F-4D97-AF65-F5344CB8AC3E}">
        <p14:creationId xmlns:p14="http://schemas.microsoft.com/office/powerpoint/2010/main" val="3337535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774D55-D58F-D747-9D79-82ED46116D4E}"/>
              </a:ext>
            </a:extLst>
          </p:cNvPr>
          <p:cNvSpPr>
            <a:spLocks noGrp="1"/>
          </p:cNvSpPr>
          <p:nvPr>
            <p:ph type="title"/>
          </p:nvPr>
        </p:nvSpPr>
        <p:spPr/>
        <p:txBody>
          <a:bodyPr/>
          <a:lstStyle/>
          <a:p>
            <a:r>
              <a:rPr lang="fr-FR" dirty="0"/>
              <a:t>Les aspects essentiels : </a:t>
            </a:r>
            <a:r>
              <a:rPr lang="fr-FR" dirty="0" err="1"/>
              <a:t>l’app</a:t>
            </a:r>
            <a:r>
              <a:rPr lang="fr-FR" dirty="0"/>
              <a:t> est </a:t>
            </a:r>
            <a:r>
              <a:rPr lang="fr-FR" b="1" dirty="0"/>
              <a:t>un dispositif analysant</a:t>
            </a:r>
            <a:endParaRPr lang="fr-FR" dirty="0"/>
          </a:p>
        </p:txBody>
      </p:sp>
      <p:sp>
        <p:nvSpPr>
          <p:cNvPr id="3" name="Espace réservé du contenu 2">
            <a:extLst>
              <a:ext uri="{FF2B5EF4-FFF2-40B4-BE49-F238E27FC236}">
                <a16:creationId xmlns:a16="http://schemas.microsoft.com/office/drawing/2014/main" id="{D9B010AE-E027-024F-B584-AA397E04A05B}"/>
              </a:ext>
            </a:extLst>
          </p:cNvPr>
          <p:cNvSpPr>
            <a:spLocks noGrp="1"/>
          </p:cNvSpPr>
          <p:nvPr>
            <p:ph idx="1"/>
          </p:nvPr>
        </p:nvSpPr>
        <p:spPr/>
        <p:txBody>
          <a:bodyPr/>
          <a:lstStyle/>
          <a:p>
            <a:pPr lvl="1"/>
            <a:r>
              <a:rPr lang="fr-FR" b="1" dirty="0"/>
              <a:t>D – Les effets de la parole : </a:t>
            </a:r>
          </a:p>
          <a:p>
            <a:pPr lvl="2"/>
            <a:r>
              <a:rPr lang="fr-FR" b="1" dirty="0"/>
              <a:t>Effets illocutoires </a:t>
            </a:r>
            <a:r>
              <a:rPr lang="fr-FR" dirty="0"/>
              <a:t>: Ils sont produits par un énoncé au-delà de son sens immédiat. C’est ce qui est dit de manière non explicite (langage corporel, intonations, structure de la phrase etc.) et qui est une manifestation de l’intention du locuteur</a:t>
            </a:r>
          </a:p>
          <a:p>
            <a:pPr lvl="2"/>
            <a:r>
              <a:rPr lang="fr-FR" b="1" dirty="0"/>
              <a:t>Effets perlocutoires </a:t>
            </a:r>
            <a:r>
              <a:rPr lang="fr-FR" dirty="0"/>
              <a:t>: effets psychologiques produits sur le destinataire de l’énoncé (le récepteur)</a:t>
            </a:r>
          </a:p>
          <a:p>
            <a:pPr marL="228600" lvl="2"/>
            <a:r>
              <a:rPr lang="fr-FR" b="1" dirty="0"/>
              <a:t>6 – En conclusion : </a:t>
            </a:r>
          </a:p>
          <a:p>
            <a:pPr marL="674688" lvl="3"/>
            <a:r>
              <a:rPr lang="fr-FR" sz="1600" dirty="0"/>
              <a:t>La parole comme médiation dans la relation à l’autre et comme dévoilement de soi en tant que parole singulière, constitue le support « essentiel » de ces ateliers d’APP.  Elle y opère dans toutes les étapes du déroulé : narration / questionnement / problématisation / propositions / méta-analyse</a:t>
            </a:r>
          </a:p>
          <a:p>
            <a:pPr marL="228600" lvl="2"/>
            <a:endParaRPr lang="fr-FR" dirty="0"/>
          </a:p>
        </p:txBody>
      </p:sp>
    </p:spTree>
    <p:extLst>
      <p:ext uri="{BB962C8B-B14F-4D97-AF65-F5344CB8AC3E}">
        <p14:creationId xmlns:p14="http://schemas.microsoft.com/office/powerpoint/2010/main" val="1424686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89DC09-55EA-A445-BF8A-AB1B82B190B4}"/>
              </a:ext>
            </a:extLst>
          </p:cNvPr>
          <p:cNvSpPr>
            <a:spLocks noGrp="1"/>
          </p:cNvSpPr>
          <p:nvPr>
            <p:ph type="title"/>
          </p:nvPr>
        </p:nvSpPr>
        <p:spPr/>
        <p:txBody>
          <a:bodyPr/>
          <a:lstStyle/>
          <a:p>
            <a:r>
              <a:rPr lang="fr-FR" dirty="0"/>
              <a:t>Les aspects essentiels : </a:t>
            </a:r>
            <a:r>
              <a:rPr lang="fr-FR" dirty="0" err="1"/>
              <a:t>l’app</a:t>
            </a:r>
            <a:r>
              <a:rPr lang="fr-FR" dirty="0"/>
              <a:t> est </a:t>
            </a:r>
            <a:r>
              <a:rPr lang="fr-FR" b="1" dirty="0"/>
              <a:t>un dispositif analysant</a:t>
            </a:r>
            <a:endParaRPr lang="fr-FR" dirty="0"/>
          </a:p>
        </p:txBody>
      </p:sp>
      <p:sp>
        <p:nvSpPr>
          <p:cNvPr id="3" name="Espace réservé du contenu 2">
            <a:extLst>
              <a:ext uri="{FF2B5EF4-FFF2-40B4-BE49-F238E27FC236}">
                <a16:creationId xmlns:a16="http://schemas.microsoft.com/office/drawing/2014/main" id="{00EF369B-C407-3D48-909B-BC3EF36253DC}"/>
              </a:ext>
            </a:extLst>
          </p:cNvPr>
          <p:cNvSpPr>
            <a:spLocks noGrp="1"/>
          </p:cNvSpPr>
          <p:nvPr>
            <p:ph idx="1"/>
          </p:nvPr>
        </p:nvSpPr>
        <p:spPr/>
        <p:txBody>
          <a:bodyPr>
            <a:normAutofit lnSpcReduction="10000"/>
          </a:bodyPr>
          <a:lstStyle/>
          <a:p>
            <a:pPr marL="582613" lvl="2" algn="just"/>
            <a:r>
              <a:rPr lang="fr-FR" dirty="0"/>
              <a:t>La parole circule soutenue par un cadre symbolique qui produit un effet de contenance et dans lequel le travail pourra avoir lieu et où le groupe fait équipe pour </a:t>
            </a:r>
            <a:r>
              <a:rPr lang="fr-FR" b="1" dirty="0"/>
              <a:t>recevoir , contenir et penser les enjeux</a:t>
            </a:r>
            <a:r>
              <a:rPr lang="fr-FR" dirty="0"/>
              <a:t> de la relation professionnelle. </a:t>
            </a:r>
          </a:p>
          <a:p>
            <a:pPr marL="582613" lvl="2" algn="just"/>
            <a:r>
              <a:rPr lang="fr-FR" dirty="0"/>
              <a:t>À cette fin, les participants et le formateur apprennent à concilier la </a:t>
            </a:r>
            <a:r>
              <a:rPr lang="fr-FR" b="1" dirty="0"/>
              <a:t>distanciation, l’engagement et une approche réflexive</a:t>
            </a:r>
            <a:r>
              <a:rPr lang="fr-FR" dirty="0"/>
              <a:t> et praxéologique en situation professionnelle. </a:t>
            </a:r>
          </a:p>
          <a:p>
            <a:pPr marL="582613" lvl="2" algn="just"/>
            <a:r>
              <a:rPr lang="fr-FR" dirty="0"/>
              <a:t>Ces aspects nécessitent une participation et une parole </a:t>
            </a:r>
            <a:r>
              <a:rPr lang="fr-FR" b="1" dirty="0"/>
              <a:t>authentiques</a:t>
            </a:r>
            <a:r>
              <a:rPr lang="fr-FR" dirty="0"/>
              <a:t>, sans crainte de l’image de soi : chaque participant est pris en compte dans sa globalité, c’est-à-dire en tant que sujet parlant, dans sa dimension cognitive, affective et émotionnelle, physique et sociale. </a:t>
            </a:r>
            <a:r>
              <a:rPr lang="fr-FR" b="1" dirty="0"/>
              <a:t>L’absence de jugement</a:t>
            </a:r>
            <a:r>
              <a:rPr lang="fr-FR" dirty="0"/>
              <a:t> est nécessaire pour être amené à accepter et dépasser ses apories. </a:t>
            </a:r>
          </a:p>
          <a:p>
            <a:pPr marL="582613" lvl="2" algn="just"/>
            <a:r>
              <a:rPr lang="fr-FR" dirty="0"/>
              <a:t>Le dispositif, dans sa dimension </a:t>
            </a:r>
            <a:r>
              <a:rPr lang="fr-FR" b="1" dirty="0"/>
              <a:t>déontologique</a:t>
            </a:r>
            <a:r>
              <a:rPr lang="fr-FR" dirty="0"/>
              <a:t>, se doit d’être </a:t>
            </a:r>
            <a:r>
              <a:rPr lang="fr-FR" b="1" dirty="0"/>
              <a:t>rigoureux</a:t>
            </a:r>
            <a:r>
              <a:rPr lang="fr-FR" dirty="0"/>
              <a:t>, </a:t>
            </a:r>
            <a:r>
              <a:rPr lang="fr-FR" b="1" dirty="0"/>
              <a:t>confidentiel</a:t>
            </a:r>
            <a:r>
              <a:rPr lang="fr-FR" dirty="0"/>
              <a:t> et </a:t>
            </a:r>
            <a:r>
              <a:rPr lang="fr-FR" b="1" dirty="0"/>
              <a:t>bienveillant</a:t>
            </a:r>
            <a:r>
              <a:rPr lang="fr-FR" dirty="0"/>
              <a:t> (en bonne veille)</a:t>
            </a:r>
          </a:p>
        </p:txBody>
      </p:sp>
    </p:spTree>
    <p:extLst>
      <p:ext uri="{BB962C8B-B14F-4D97-AF65-F5344CB8AC3E}">
        <p14:creationId xmlns:p14="http://schemas.microsoft.com/office/powerpoint/2010/main" val="664414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6EC872-6DA6-AC4B-AAA5-F92C75FA215D}"/>
              </a:ext>
            </a:extLst>
          </p:cNvPr>
          <p:cNvSpPr>
            <a:spLocks noGrp="1"/>
          </p:cNvSpPr>
          <p:nvPr>
            <p:ph type="title"/>
          </p:nvPr>
        </p:nvSpPr>
        <p:spPr/>
        <p:txBody>
          <a:bodyPr/>
          <a:lstStyle/>
          <a:p>
            <a:r>
              <a:rPr lang="fr-FR" dirty="0"/>
              <a:t>Les aspects essentiels : </a:t>
            </a:r>
            <a:r>
              <a:rPr lang="fr-FR" dirty="0" err="1"/>
              <a:t>l’app</a:t>
            </a:r>
            <a:r>
              <a:rPr lang="fr-FR" dirty="0"/>
              <a:t> est </a:t>
            </a:r>
            <a:r>
              <a:rPr lang="fr-FR" b="1" dirty="0"/>
              <a:t>un dispositif analysant</a:t>
            </a:r>
            <a:endParaRPr lang="fr-FR" dirty="0"/>
          </a:p>
        </p:txBody>
      </p:sp>
      <p:sp>
        <p:nvSpPr>
          <p:cNvPr id="3" name="Espace réservé du contenu 2">
            <a:extLst>
              <a:ext uri="{FF2B5EF4-FFF2-40B4-BE49-F238E27FC236}">
                <a16:creationId xmlns:a16="http://schemas.microsoft.com/office/drawing/2014/main" id="{53BFAD24-83C0-FD4E-A452-877869943BCC}"/>
              </a:ext>
            </a:extLst>
          </p:cNvPr>
          <p:cNvSpPr>
            <a:spLocks noGrp="1"/>
          </p:cNvSpPr>
          <p:nvPr>
            <p:ph idx="1"/>
          </p:nvPr>
        </p:nvSpPr>
        <p:spPr/>
        <p:txBody>
          <a:bodyPr/>
          <a:lstStyle/>
          <a:p>
            <a:r>
              <a:rPr lang="fr-FR" b="1" dirty="0"/>
              <a:t>7 – Les objectifs : </a:t>
            </a:r>
          </a:p>
          <a:p>
            <a:pPr marL="628650" indent="-217488"/>
            <a:r>
              <a:rPr lang="fr-FR" dirty="0"/>
              <a:t>Valorisation de savoirs d’action</a:t>
            </a:r>
          </a:p>
          <a:p>
            <a:pPr marL="628650" indent="-217488"/>
            <a:r>
              <a:rPr lang="fr-FR" dirty="0"/>
              <a:t>Développer la connaissance de soi en milieu professionnel</a:t>
            </a:r>
          </a:p>
          <a:p>
            <a:pPr marL="628650" indent="-217488"/>
            <a:r>
              <a:rPr lang="fr-FR" dirty="0"/>
              <a:t>Découvrir des compétences ignorées ou que l’on croyait perdues (prise de conscience)</a:t>
            </a:r>
          </a:p>
          <a:p>
            <a:pPr marL="628650" indent="-217488"/>
            <a:r>
              <a:rPr lang="fr-FR" dirty="0"/>
              <a:t>Mise en place d’un processus formatif à travers la verbalisation de compétences</a:t>
            </a:r>
          </a:p>
          <a:p>
            <a:pPr marL="628650" indent="-217488"/>
            <a:r>
              <a:rPr lang="fr-FR" dirty="0"/>
              <a:t>Enrichissement par la confrontation de regards croisés etc.</a:t>
            </a:r>
          </a:p>
        </p:txBody>
      </p:sp>
    </p:spTree>
    <p:extLst>
      <p:ext uri="{BB962C8B-B14F-4D97-AF65-F5344CB8AC3E}">
        <p14:creationId xmlns:p14="http://schemas.microsoft.com/office/powerpoint/2010/main" val="2477230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76F630-D1DF-EC46-B7E7-A2468467A42B}"/>
              </a:ext>
            </a:extLst>
          </p:cNvPr>
          <p:cNvSpPr>
            <a:spLocks noGrp="1"/>
          </p:cNvSpPr>
          <p:nvPr>
            <p:ph type="title"/>
          </p:nvPr>
        </p:nvSpPr>
        <p:spPr/>
        <p:txBody>
          <a:bodyPr/>
          <a:lstStyle/>
          <a:p>
            <a:r>
              <a:rPr lang="fr-FR" dirty="0"/>
              <a:t>Bibliographie</a:t>
            </a:r>
            <a:br>
              <a:rPr lang="fr-FR" dirty="0"/>
            </a:br>
            <a:endParaRPr lang="fr-FR" dirty="0"/>
          </a:p>
        </p:txBody>
      </p:sp>
      <p:sp>
        <p:nvSpPr>
          <p:cNvPr id="3" name="Espace réservé du contenu 2">
            <a:extLst>
              <a:ext uri="{FF2B5EF4-FFF2-40B4-BE49-F238E27FC236}">
                <a16:creationId xmlns:a16="http://schemas.microsoft.com/office/drawing/2014/main" id="{18EDBFC3-71D8-F848-92B2-EFEF269A258D}"/>
              </a:ext>
            </a:extLst>
          </p:cNvPr>
          <p:cNvSpPr>
            <a:spLocks noGrp="1"/>
          </p:cNvSpPr>
          <p:nvPr>
            <p:ph idx="1"/>
          </p:nvPr>
        </p:nvSpPr>
        <p:spPr/>
        <p:txBody>
          <a:bodyPr/>
          <a:lstStyle/>
          <a:p>
            <a:r>
              <a:rPr lang="fr-FR" i="1" dirty="0"/>
              <a:t>Analyser les pratiques professionnelles - </a:t>
            </a:r>
            <a:r>
              <a:rPr lang="fr-FR" dirty="0"/>
              <a:t>Claudine Blanchard </a:t>
            </a:r>
            <a:r>
              <a:rPr lang="fr-FR" dirty="0" err="1"/>
              <a:t>Laville</a:t>
            </a:r>
            <a:r>
              <a:rPr lang="fr-FR" dirty="0"/>
              <a:t>, l’Harmattan, 1998</a:t>
            </a:r>
          </a:p>
          <a:p>
            <a:r>
              <a:rPr lang="fr-FR" i="1" dirty="0"/>
              <a:t>Dimension et place de l’analyse des pratiques professionnelles</a:t>
            </a:r>
            <a:r>
              <a:rPr lang="fr-FR" dirty="0"/>
              <a:t>, JF </a:t>
            </a:r>
            <a:r>
              <a:rPr lang="fr-FR" dirty="0" err="1"/>
              <a:t>Ferbos</a:t>
            </a:r>
            <a:r>
              <a:rPr lang="fr-FR" dirty="0"/>
              <a:t>, </a:t>
            </a:r>
            <a:r>
              <a:rPr lang="fr-FR" dirty="0" err="1"/>
              <a:t>éducavox</a:t>
            </a:r>
            <a:r>
              <a:rPr lang="fr-FR" dirty="0"/>
              <a:t> 2018: </a:t>
            </a:r>
            <a:r>
              <a:rPr lang="fr-FR" dirty="0">
                <a:hlinkClick r:id="rId2">
                  <a:extLst>
                    <a:ext uri="{A12FA001-AC4F-418D-AE19-62706E023703}">
                      <ahyp:hlinkClr xmlns:ahyp="http://schemas.microsoft.com/office/drawing/2018/hyperlinkcolor" val="tx"/>
                    </a:ext>
                  </a:extLst>
                </a:hlinkClick>
              </a:rPr>
              <a:t>https://educavox.fr/formation/analyse/animer-un-groupe-d-analyse-des-pratiques-professionnelles</a:t>
            </a:r>
            <a:r>
              <a:rPr lang="fr-FR" dirty="0"/>
              <a:t> ou </a:t>
            </a:r>
            <a:r>
              <a:rPr lang="fr-FR" dirty="0">
                <a:hlinkClick r:id="rId3"/>
              </a:rPr>
              <a:t>https://ferbos-jeanfrancois.legtux.org/?cat=18</a:t>
            </a:r>
            <a:endParaRPr lang="fr-FR" dirty="0"/>
          </a:p>
          <a:p>
            <a:r>
              <a:rPr lang="fr-FR" i="1" dirty="0"/>
              <a:t>S’engager pour accompagner, valeur des métiers de la formation</a:t>
            </a:r>
            <a:r>
              <a:rPr lang="fr-FR" dirty="0"/>
              <a:t>, Mireille CIFALI, </a:t>
            </a:r>
            <a:r>
              <a:rPr lang="fr-FR" dirty="0" err="1"/>
              <a:t>puf</a:t>
            </a:r>
            <a:r>
              <a:rPr lang="fr-FR" dirty="0"/>
              <a:t>, 2018</a:t>
            </a:r>
          </a:p>
          <a:p>
            <a:r>
              <a:rPr lang="fr-FR" i="1" dirty="0"/>
              <a:t>Préserver un lien, éthique des métiers de la relation</a:t>
            </a:r>
            <a:r>
              <a:rPr lang="fr-FR" dirty="0"/>
              <a:t>, Mireille CIFALI, </a:t>
            </a:r>
            <a:r>
              <a:rPr lang="fr-FR" dirty="0" err="1"/>
              <a:t>puf</a:t>
            </a:r>
            <a:r>
              <a:rPr lang="fr-FR" dirty="0"/>
              <a:t>, 2019</a:t>
            </a:r>
          </a:p>
          <a:p>
            <a:r>
              <a:rPr lang="fr-FR" i="1" dirty="0"/>
              <a:t>Tenir parole, responsabilité des métiers de la transmission</a:t>
            </a:r>
            <a:r>
              <a:rPr lang="fr-FR" dirty="0"/>
              <a:t>, Mireille CIFALI, </a:t>
            </a:r>
            <a:r>
              <a:rPr lang="fr-FR" dirty="0" err="1"/>
              <a:t>puf</a:t>
            </a:r>
            <a:r>
              <a:rPr lang="fr-FR" dirty="0"/>
              <a:t>, 2020</a:t>
            </a:r>
          </a:p>
        </p:txBody>
      </p:sp>
    </p:spTree>
    <p:extLst>
      <p:ext uri="{BB962C8B-B14F-4D97-AF65-F5344CB8AC3E}">
        <p14:creationId xmlns:p14="http://schemas.microsoft.com/office/powerpoint/2010/main" val="3133525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049054-458B-E548-944A-79D817C18F43}"/>
              </a:ext>
            </a:extLst>
          </p:cNvPr>
          <p:cNvSpPr>
            <a:spLocks noGrp="1"/>
          </p:cNvSpPr>
          <p:nvPr>
            <p:ph type="title"/>
          </p:nvPr>
        </p:nvSpPr>
        <p:spPr/>
        <p:txBody>
          <a:bodyPr/>
          <a:lstStyle/>
          <a:p>
            <a:r>
              <a:rPr lang="fr-FR" dirty="0"/>
              <a:t>Qu’est ce que c’est? </a:t>
            </a:r>
          </a:p>
        </p:txBody>
      </p:sp>
      <p:sp>
        <p:nvSpPr>
          <p:cNvPr id="3" name="Espace réservé du contenu 2">
            <a:extLst>
              <a:ext uri="{FF2B5EF4-FFF2-40B4-BE49-F238E27FC236}">
                <a16:creationId xmlns:a16="http://schemas.microsoft.com/office/drawing/2014/main" id="{1DBE7C93-56F1-7145-8560-363546B2E181}"/>
              </a:ext>
            </a:extLst>
          </p:cNvPr>
          <p:cNvSpPr>
            <a:spLocks noGrp="1"/>
          </p:cNvSpPr>
          <p:nvPr>
            <p:ph idx="1"/>
          </p:nvPr>
        </p:nvSpPr>
        <p:spPr/>
        <p:txBody>
          <a:bodyPr>
            <a:normAutofit fontScale="85000" lnSpcReduction="20000"/>
          </a:bodyPr>
          <a:lstStyle/>
          <a:p>
            <a:r>
              <a:rPr lang="fr-FR" dirty="0"/>
              <a:t>Méthode </a:t>
            </a:r>
            <a:r>
              <a:rPr lang="fr-FR" b="1" dirty="0"/>
              <a:t>introspective</a:t>
            </a:r>
            <a:r>
              <a:rPr lang="fr-FR" dirty="0"/>
              <a:t> qui consiste à réunir dans un groupe, des pairs, acteurs dans un même  champ professionnel, celui </a:t>
            </a:r>
            <a:r>
              <a:rPr lang="fr-FR" i="1" dirty="0"/>
              <a:t>« des métiers de la relation». </a:t>
            </a:r>
          </a:p>
          <a:p>
            <a:r>
              <a:rPr lang="fr-FR" dirty="0"/>
              <a:t> Ce groupe a un </a:t>
            </a:r>
            <a:r>
              <a:rPr lang="fr-FR" b="1" dirty="0"/>
              <a:t>objectif de travail défini</a:t>
            </a:r>
            <a:r>
              <a:rPr lang="fr-FR" dirty="0">
                <a:solidFill>
                  <a:srgbClr val="FF0000"/>
                </a:solidFill>
              </a:rPr>
              <a:t>. </a:t>
            </a:r>
          </a:p>
          <a:p>
            <a:r>
              <a:rPr lang="fr-FR" dirty="0"/>
              <a:t>Ces « pairs » travaillant dans le même champ professionnel, rencontrent des situations professionnelles et </a:t>
            </a:r>
            <a:r>
              <a:rPr lang="fr-FR" b="1" dirty="0"/>
              <a:t>des problématiques similaires</a:t>
            </a:r>
            <a:r>
              <a:rPr lang="fr-FR" dirty="0"/>
              <a:t>. </a:t>
            </a:r>
          </a:p>
          <a:p>
            <a:r>
              <a:rPr lang="fr-FR" dirty="0"/>
              <a:t>Objectif: travailler ensemble sur une situation professionnelle qui pose question, voire qui met en difficulté ou produit une souffrance au travail. </a:t>
            </a:r>
          </a:p>
          <a:p>
            <a:r>
              <a:rPr lang="fr-FR" dirty="0"/>
              <a:t>Ce groupe est un </a:t>
            </a:r>
            <a:r>
              <a:rPr lang="fr-FR" b="1" dirty="0"/>
              <a:t>espace contenant et  de circulation de la parole</a:t>
            </a:r>
          </a:p>
          <a:p>
            <a:r>
              <a:rPr lang="fr-FR" dirty="0"/>
              <a:t>Le groupe se réunit régulièrement, il est stable dans le temps et ses échanges sont facilités par un animateur qui en entretiendra la dynamique</a:t>
            </a:r>
          </a:p>
        </p:txBody>
      </p:sp>
    </p:spTree>
    <p:extLst>
      <p:ext uri="{BB962C8B-B14F-4D97-AF65-F5344CB8AC3E}">
        <p14:creationId xmlns:p14="http://schemas.microsoft.com/office/powerpoint/2010/main" val="2755451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C94C61-6F1C-5F44-842B-D0AEE31FAFCC}"/>
              </a:ext>
            </a:extLst>
          </p:cNvPr>
          <p:cNvSpPr>
            <a:spLocks noGrp="1"/>
          </p:cNvSpPr>
          <p:nvPr>
            <p:ph type="title"/>
          </p:nvPr>
        </p:nvSpPr>
        <p:spPr/>
        <p:txBody>
          <a:bodyPr/>
          <a:lstStyle/>
          <a:p>
            <a:r>
              <a:rPr lang="fr-FR" dirty="0"/>
              <a:t>QUEL PUBLIC ?</a:t>
            </a:r>
          </a:p>
        </p:txBody>
      </p:sp>
      <p:sp>
        <p:nvSpPr>
          <p:cNvPr id="3" name="Espace réservé du contenu 2">
            <a:extLst>
              <a:ext uri="{FF2B5EF4-FFF2-40B4-BE49-F238E27FC236}">
                <a16:creationId xmlns:a16="http://schemas.microsoft.com/office/drawing/2014/main" id="{1282327A-9952-BA44-A34E-5D55CBDF9574}"/>
              </a:ext>
            </a:extLst>
          </p:cNvPr>
          <p:cNvSpPr>
            <a:spLocks noGrp="1"/>
          </p:cNvSpPr>
          <p:nvPr>
            <p:ph idx="1"/>
          </p:nvPr>
        </p:nvSpPr>
        <p:spPr/>
        <p:txBody>
          <a:bodyPr/>
          <a:lstStyle/>
          <a:p>
            <a:r>
              <a:rPr lang="fr-FR" dirty="0"/>
              <a:t> L’APP est ouverte à tous et particulièrement </a:t>
            </a:r>
            <a:r>
              <a:rPr lang="fr-FR" b="1" dirty="0"/>
              <a:t>aux métiers à dimension humaine </a:t>
            </a:r>
            <a:r>
              <a:rPr lang="fr-FR" dirty="0"/>
              <a:t>au sein desquels </a:t>
            </a:r>
            <a:r>
              <a:rPr lang="fr-FR" b="1" dirty="0"/>
              <a:t>la dimension relationnelle est essentielle, </a:t>
            </a:r>
            <a:r>
              <a:rPr lang="fr-FR" dirty="0"/>
              <a:t>c’est-à-dire un aspect</a:t>
            </a:r>
            <a:r>
              <a:rPr lang="fr-FR" b="1" dirty="0"/>
              <a:t> </a:t>
            </a:r>
            <a:r>
              <a:rPr lang="fr-FR" dirty="0"/>
              <a:t>dont la technicité du geste professionnel ne saurait se départir préalablement. </a:t>
            </a:r>
          </a:p>
          <a:p>
            <a:endParaRPr lang="fr-FR" dirty="0"/>
          </a:p>
        </p:txBody>
      </p:sp>
    </p:spTree>
    <p:extLst>
      <p:ext uri="{BB962C8B-B14F-4D97-AF65-F5344CB8AC3E}">
        <p14:creationId xmlns:p14="http://schemas.microsoft.com/office/powerpoint/2010/main" val="413493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8D2E4C-D034-B440-93A8-AF76B7085629}"/>
              </a:ext>
            </a:extLst>
          </p:cNvPr>
          <p:cNvSpPr>
            <a:spLocks noGrp="1"/>
          </p:cNvSpPr>
          <p:nvPr>
            <p:ph type="title"/>
          </p:nvPr>
        </p:nvSpPr>
        <p:spPr/>
        <p:txBody>
          <a:bodyPr/>
          <a:lstStyle/>
          <a:p>
            <a:r>
              <a:rPr lang="fr-FR" dirty="0"/>
              <a:t>COMMENT ÇA MARCHE ?</a:t>
            </a:r>
          </a:p>
        </p:txBody>
      </p:sp>
      <p:sp>
        <p:nvSpPr>
          <p:cNvPr id="3" name="Espace réservé du contenu 2">
            <a:extLst>
              <a:ext uri="{FF2B5EF4-FFF2-40B4-BE49-F238E27FC236}">
                <a16:creationId xmlns:a16="http://schemas.microsoft.com/office/drawing/2014/main" id="{C809D227-C6E0-1849-98D5-D7A824B74E81}"/>
              </a:ext>
            </a:extLst>
          </p:cNvPr>
          <p:cNvSpPr>
            <a:spLocks noGrp="1"/>
          </p:cNvSpPr>
          <p:nvPr>
            <p:ph idx="1"/>
          </p:nvPr>
        </p:nvSpPr>
        <p:spPr/>
        <p:txBody>
          <a:bodyPr/>
          <a:lstStyle/>
          <a:p>
            <a:pPr marL="0" indent="0">
              <a:buNone/>
            </a:pPr>
            <a:r>
              <a:rPr lang="fr-FR" dirty="0"/>
              <a:t>3 éléments fondamentaux:</a:t>
            </a:r>
          </a:p>
          <a:p>
            <a:r>
              <a:rPr lang="fr-FR" dirty="0"/>
              <a:t>1 </a:t>
            </a:r>
            <a:r>
              <a:rPr lang="fr-FR" b="1" dirty="0"/>
              <a:t>le cadre</a:t>
            </a:r>
          </a:p>
          <a:p>
            <a:r>
              <a:rPr lang="fr-FR" dirty="0"/>
              <a:t>2 </a:t>
            </a:r>
            <a:r>
              <a:rPr lang="fr-FR" b="1" dirty="0"/>
              <a:t>le déroulé</a:t>
            </a:r>
          </a:p>
          <a:p>
            <a:r>
              <a:rPr lang="fr-FR" dirty="0"/>
              <a:t>3 </a:t>
            </a:r>
            <a:r>
              <a:rPr lang="fr-FR" b="1" dirty="0"/>
              <a:t>l’animation</a:t>
            </a:r>
          </a:p>
        </p:txBody>
      </p:sp>
    </p:spTree>
    <p:extLst>
      <p:ext uri="{BB962C8B-B14F-4D97-AF65-F5344CB8AC3E}">
        <p14:creationId xmlns:p14="http://schemas.microsoft.com/office/powerpoint/2010/main" val="2518327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18694A-64A7-B745-A655-E78755823FA0}"/>
              </a:ext>
            </a:extLst>
          </p:cNvPr>
          <p:cNvSpPr>
            <a:spLocks noGrp="1"/>
          </p:cNvSpPr>
          <p:nvPr>
            <p:ph type="title"/>
          </p:nvPr>
        </p:nvSpPr>
        <p:spPr>
          <a:xfrm>
            <a:off x="1451578" y="427864"/>
            <a:ext cx="9603275" cy="1301118"/>
          </a:xfrm>
        </p:spPr>
        <p:txBody>
          <a:bodyPr>
            <a:normAutofit/>
          </a:bodyPr>
          <a:lstStyle/>
          <a:p>
            <a:r>
              <a:rPr lang="fr-FR" dirty="0"/>
              <a:t>Le cadre</a:t>
            </a:r>
            <a:br>
              <a:rPr lang="fr-FR" dirty="0"/>
            </a:br>
            <a:r>
              <a:rPr lang="fr-FR" sz="2200" b="1" dirty="0"/>
              <a:t>Son respect est essentiel pour garantir la sécurité des participantes et participants</a:t>
            </a:r>
          </a:p>
        </p:txBody>
      </p:sp>
      <p:sp>
        <p:nvSpPr>
          <p:cNvPr id="3" name="Espace réservé du contenu 2">
            <a:extLst>
              <a:ext uri="{FF2B5EF4-FFF2-40B4-BE49-F238E27FC236}">
                <a16:creationId xmlns:a16="http://schemas.microsoft.com/office/drawing/2014/main" id="{7653C3DD-371D-EB46-B1FC-F62A2D422A40}"/>
              </a:ext>
            </a:extLst>
          </p:cNvPr>
          <p:cNvSpPr>
            <a:spLocks noGrp="1"/>
          </p:cNvSpPr>
          <p:nvPr>
            <p:ph idx="1"/>
          </p:nvPr>
        </p:nvSpPr>
        <p:spPr/>
        <p:txBody>
          <a:bodyPr>
            <a:normAutofit fontScale="85000" lnSpcReduction="10000"/>
          </a:bodyPr>
          <a:lstStyle/>
          <a:p>
            <a:r>
              <a:rPr lang="fr-FR" b="1" dirty="0"/>
              <a:t>La confidentialité</a:t>
            </a:r>
            <a:r>
              <a:rPr lang="fr-FR" dirty="0"/>
              <a:t> au sein du groupe</a:t>
            </a:r>
          </a:p>
          <a:p>
            <a:r>
              <a:rPr lang="fr-FR" b="1" dirty="0"/>
              <a:t>La bienveillance et le non jugement </a:t>
            </a:r>
            <a:r>
              <a:rPr lang="fr-FR" dirty="0"/>
              <a:t>donc le respect mutuel; il ne s’agit pas de dire « ce qui est bien ou qui n’est pas bien »</a:t>
            </a:r>
          </a:p>
          <a:p>
            <a:r>
              <a:rPr lang="fr-FR" b="1" dirty="0"/>
              <a:t>Acceptation du cadre</a:t>
            </a:r>
          </a:p>
          <a:p>
            <a:r>
              <a:rPr lang="fr-FR" b="1" dirty="0"/>
              <a:t>Relation de confiance : </a:t>
            </a:r>
            <a:r>
              <a:rPr lang="fr-FR" dirty="0"/>
              <a:t>écouter et comprendre</a:t>
            </a:r>
          </a:p>
          <a:p>
            <a:pPr lvl="1"/>
            <a:r>
              <a:rPr lang="fr-FR" b="1" dirty="0"/>
              <a:t>L’écoute et la mobilisation dans l’écoute</a:t>
            </a:r>
            <a:r>
              <a:rPr lang="fr-FR" dirty="0"/>
              <a:t>: chacun sort de son cadre de référence pour entendre, comprendre ce que l’autre dit et comment il a vécu ce qu’il ramène, d’une expérience issue d’un contexte professionnel singulier.  </a:t>
            </a:r>
          </a:p>
          <a:p>
            <a:r>
              <a:rPr lang="fr-FR" b="1" dirty="0"/>
              <a:t>L’engagement</a:t>
            </a:r>
            <a:r>
              <a:rPr lang="fr-FR" dirty="0"/>
              <a:t> avec une participation </a:t>
            </a:r>
            <a:r>
              <a:rPr lang="fr-FR" b="1" dirty="0"/>
              <a:t>assidue</a:t>
            </a:r>
            <a:r>
              <a:rPr lang="fr-FR" dirty="0"/>
              <a:t> essentielle à la stabilité d’une dynamique de groupe</a:t>
            </a:r>
          </a:p>
          <a:p>
            <a:endParaRPr lang="fr-FR" dirty="0"/>
          </a:p>
        </p:txBody>
      </p:sp>
    </p:spTree>
    <p:extLst>
      <p:ext uri="{BB962C8B-B14F-4D97-AF65-F5344CB8AC3E}">
        <p14:creationId xmlns:p14="http://schemas.microsoft.com/office/powerpoint/2010/main" val="135100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5BB19C-C549-4646-874C-3D7BB8E803A7}"/>
              </a:ext>
            </a:extLst>
          </p:cNvPr>
          <p:cNvSpPr>
            <a:spLocks noGrp="1"/>
          </p:cNvSpPr>
          <p:nvPr>
            <p:ph type="title"/>
          </p:nvPr>
        </p:nvSpPr>
        <p:spPr>
          <a:xfrm>
            <a:off x="1451579" y="342420"/>
            <a:ext cx="9603275" cy="1220162"/>
          </a:xfrm>
        </p:spPr>
        <p:txBody>
          <a:bodyPr>
            <a:normAutofit fontScale="90000"/>
          </a:bodyPr>
          <a:lstStyle/>
          <a:p>
            <a:r>
              <a:rPr lang="fr-FR" dirty="0"/>
              <a:t>Le Déroulé </a:t>
            </a:r>
            <a:r>
              <a:rPr lang="fr-FR" sz="2200" dirty="0"/>
              <a:t>(Il peut évoluer, être adapté  voire être totalement différent)</a:t>
            </a:r>
            <a:br>
              <a:rPr lang="fr-FR" sz="2200" dirty="0"/>
            </a:br>
            <a:r>
              <a:rPr lang="fr-FR" dirty="0"/>
              <a:t>Il s’agit de la méthodologie de travail</a:t>
            </a:r>
          </a:p>
        </p:txBody>
      </p:sp>
      <p:sp>
        <p:nvSpPr>
          <p:cNvPr id="3" name="Espace réservé du contenu 2">
            <a:extLst>
              <a:ext uri="{FF2B5EF4-FFF2-40B4-BE49-F238E27FC236}">
                <a16:creationId xmlns:a16="http://schemas.microsoft.com/office/drawing/2014/main" id="{6434D763-7C2E-FB49-B7D5-95BB2DDDCB25}"/>
              </a:ext>
            </a:extLst>
          </p:cNvPr>
          <p:cNvSpPr>
            <a:spLocks noGrp="1"/>
          </p:cNvSpPr>
          <p:nvPr>
            <p:ph idx="1"/>
          </p:nvPr>
        </p:nvSpPr>
        <p:spPr/>
        <p:txBody>
          <a:bodyPr>
            <a:normAutofit fontScale="92500" lnSpcReduction="20000"/>
          </a:bodyPr>
          <a:lstStyle/>
          <a:p>
            <a:r>
              <a:rPr lang="fr-FR" b="1" dirty="0"/>
              <a:t>I/ Le récit du narrateur</a:t>
            </a:r>
            <a:r>
              <a:rPr lang="fr-FR" dirty="0"/>
              <a:t>: un membre du groupe évoque dans un récit une </a:t>
            </a:r>
            <a:r>
              <a:rPr lang="fr-FR" b="1" dirty="0"/>
              <a:t>situation professionnelle  vécue (</a:t>
            </a:r>
            <a:r>
              <a:rPr lang="fr-FR" dirty="0"/>
              <a:t>qu’il a proposée au groupe et que le groupe a choisie). </a:t>
            </a:r>
            <a:r>
              <a:rPr lang="fr-FR" b="1" dirty="0"/>
              <a:t>LE GROUPE RESTE SILENCIEUX</a:t>
            </a:r>
          </a:p>
          <a:p>
            <a:r>
              <a:rPr lang="fr-FR" b="1" dirty="0"/>
              <a:t>II/ La question du narrateur: </a:t>
            </a:r>
            <a:r>
              <a:rPr lang="fr-FR" dirty="0"/>
              <a:t>le narrateur adresse au groupe la question que soulève pour lui la situation évoquée</a:t>
            </a:r>
          </a:p>
          <a:p>
            <a:r>
              <a:rPr lang="fr-FR" b="1" dirty="0"/>
              <a:t>III/ Les questions du groupe</a:t>
            </a:r>
            <a:r>
              <a:rPr lang="fr-FR" dirty="0"/>
              <a:t>: le groupe questionne le narrateur pour éclaircir la situation – questions factuelles de compréhension. Pas d’analyse. </a:t>
            </a:r>
            <a:r>
              <a:rPr lang="fr-FR" b="1" dirty="0"/>
              <a:t>L’animateur distribue la parole. </a:t>
            </a:r>
          </a:p>
          <a:p>
            <a:r>
              <a:rPr lang="fr-FR" b="1" dirty="0"/>
              <a:t>IV/ La reformulation</a:t>
            </a:r>
            <a:r>
              <a:rPr lang="fr-FR" dirty="0"/>
              <a:t> (éventuelle) de la question: après avoir répondu aux questions du groupe, le narrateur peut revenir sur sa question initiale pour l’affiner voire la changer complètement</a:t>
            </a:r>
          </a:p>
          <a:p>
            <a:endParaRPr lang="fr-FR" dirty="0"/>
          </a:p>
        </p:txBody>
      </p:sp>
    </p:spTree>
    <p:extLst>
      <p:ext uri="{BB962C8B-B14F-4D97-AF65-F5344CB8AC3E}">
        <p14:creationId xmlns:p14="http://schemas.microsoft.com/office/powerpoint/2010/main" val="218011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C80109-60F0-6E48-B8A4-3BAD676B0D44}"/>
              </a:ext>
            </a:extLst>
          </p:cNvPr>
          <p:cNvSpPr>
            <a:spLocks noGrp="1"/>
          </p:cNvSpPr>
          <p:nvPr>
            <p:ph type="title"/>
          </p:nvPr>
        </p:nvSpPr>
        <p:spPr/>
        <p:txBody>
          <a:bodyPr/>
          <a:lstStyle/>
          <a:p>
            <a:r>
              <a:rPr lang="fr-FR" dirty="0"/>
              <a:t>Le Déroulé</a:t>
            </a:r>
          </a:p>
        </p:txBody>
      </p:sp>
      <p:sp>
        <p:nvSpPr>
          <p:cNvPr id="3" name="Espace réservé du contenu 2">
            <a:extLst>
              <a:ext uri="{FF2B5EF4-FFF2-40B4-BE49-F238E27FC236}">
                <a16:creationId xmlns:a16="http://schemas.microsoft.com/office/drawing/2014/main" id="{62DDB746-7A1F-1D40-BE8C-FC0D8E4DE571}"/>
              </a:ext>
            </a:extLst>
          </p:cNvPr>
          <p:cNvSpPr>
            <a:spLocks noGrp="1"/>
          </p:cNvSpPr>
          <p:nvPr>
            <p:ph idx="1"/>
          </p:nvPr>
        </p:nvSpPr>
        <p:spPr/>
        <p:txBody>
          <a:bodyPr>
            <a:normAutofit fontScale="92500" lnSpcReduction="10000"/>
          </a:bodyPr>
          <a:lstStyle/>
          <a:p>
            <a:pPr algn="just"/>
            <a:r>
              <a:rPr lang="fr-FR" b="1" dirty="0"/>
              <a:t>V/ Le travail du groupe LE NARRATEUR RESTE SILENCIEUX</a:t>
            </a:r>
            <a:r>
              <a:rPr lang="fr-FR" dirty="0"/>
              <a:t>: le groupe se met en réflexion, fait appel à l’expérience et aux points de vue de chacun pour </a:t>
            </a:r>
            <a:r>
              <a:rPr lang="fr-FR" b="1" dirty="0"/>
              <a:t>analyser</a:t>
            </a:r>
            <a:r>
              <a:rPr lang="fr-FR" dirty="0"/>
              <a:t> la situation, la </a:t>
            </a:r>
            <a:r>
              <a:rPr lang="fr-FR" b="1" dirty="0"/>
              <a:t>déconstruire, </a:t>
            </a:r>
            <a:r>
              <a:rPr lang="fr-FR" dirty="0"/>
              <a:t>envisager des</a:t>
            </a:r>
            <a:r>
              <a:rPr lang="fr-FR" b="1" dirty="0"/>
              <a:t> problématiques, </a:t>
            </a:r>
            <a:r>
              <a:rPr lang="fr-FR" dirty="0"/>
              <a:t> puis « </a:t>
            </a:r>
            <a:r>
              <a:rPr lang="fr-FR" b="1" dirty="0"/>
              <a:t>reconstruire</a:t>
            </a:r>
            <a:r>
              <a:rPr lang="fr-FR" dirty="0"/>
              <a:t> » des propositions de solutions envisageables. Cela </a:t>
            </a:r>
            <a:r>
              <a:rPr lang="fr-FR" b="1" dirty="0"/>
              <a:t>reste des fictions</a:t>
            </a:r>
            <a:r>
              <a:rPr lang="fr-FR" dirty="0"/>
              <a:t>. L’animateur ne distribue plus la parole, il veille à ce qu’elle soit effective pour chacune et chacun</a:t>
            </a:r>
          </a:p>
          <a:p>
            <a:pPr marL="1955800" indent="-217488" algn="just"/>
            <a:r>
              <a:rPr lang="fr-FR" b="1" dirty="0"/>
              <a:t>Analyser </a:t>
            </a:r>
            <a:r>
              <a:rPr lang="fr-FR" dirty="0"/>
              <a:t>: hypothèses de compréhension – analogies – résonnances</a:t>
            </a:r>
          </a:p>
          <a:p>
            <a:pPr marL="1955800" indent="-217488" algn="just"/>
            <a:r>
              <a:rPr lang="fr-FR" b="1" dirty="0"/>
              <a:t>Déconstruire</a:t>
            </a:r>
          </a:p>
          <a:p>
            <a:pPr marL="1955800" indent="-217488" algn="just"/>
            <a:r>
              <a:rPr lang="fr-FR" b="1" dirty="0"/>
              <a:t>Envisager des problématiques</a:t>
            </a:r>
          </a:p>
          <a:p>
            <a:pPr marL="1955800" indent="-217488" algn="just"/>
            <a:r>
              <a:rPr lang="fr-FR" b="1" dirty="0"/>
              <a:t>Reconstruire</a:t>
            </a:r>
          </a:p>
        </p:txBody>
      </p:sp>
    </p:spTree>
    <p:extLst>
      <p:ext uri="{BB962C8B-B14F-4D97-AF65-F5344CB8AC3E}">
        <p14:creationId xmlns:p14="http://schemas.microsoft.com/office/powerpoint/2010/main" val="1511113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9475C5-1ADD-C646-9762-B93A4D8992D6}"/>
              </a:ext>
            </a:extLst>
          </p:cNvPr>
          <p:cNvSpPr>
            <a:spLocks noGrp="1"/>
          </p:cNvSpPr>
          <p:nvPr>
            <p:ph type="title"/>
          </p:nvPr>
        </p:nvSpPr>
        <p:spPr/>
        <p:txBody>
          <a:bodyPr/>
          <a:lstStyle/>
          <a:p>
            <a:r>
              <a:rPr lang="fr-FR" dirty="0"/>
              <a:t>Le Déroulé</a:t>
            </a:r>
          </a:p>
        </p:txBody>
      </p:sp>
      <p:sp>
        <p:nvSpPr>
          <p:cNvPr id="3" name="Espace réservé du contenu 2">
            <a:extLst>
              <a:ext uri="{FF2B5EF4-FFF2-40B4-BE49-F238E27FC236}">
                <a16:creationId xmlns:a16="http://schemas.microsoft.com/office/drawing/2014/main" id="{39154E57-DEC4-604E-888A-F552A3A86E83}"/>
              </a:ext>
            </a:extLst>
          </p:cNvPr>
          <p:cNvSpPr>
            <a:spLocks noGrp="1"/>
          </p:cNvSpPr>
          <p:nvPr>
            <p:ph idx="1"/>
          </p:nvPr>
        </p:nvSpPr>
        <p:spPr/>
        <p:txBody>
          <a:bodyPr/>
          <a:lstStyle/>
          <a:p>
            <a:r>
              <a:rPr lang="fr-FR" b="1" dirty="0"/>
              <a:t>VI/ Tour de table – chacun propose</a:t>
            </a:r>
          </a:p>
          <a:p>
            <a:r>
              <a:rPr lang="fr-FR" b="1" dirty="0"/>
              <a:t>VII/ Retour au narrateur</a:t>
            </a:r>
            <a:r>
              <a:rPr lang="fr-FR" dirty="0"/>
              <a:t>: ce qu’il a entendu, ce qu’il retient, ce qu’il a ressenti. </a:t>
            </a:r>
          </a:p>
          <a:p>
            <a:r>
              <a:rPr lang="fr-FR" b="1" dirty="0"/>
              <a:t>VIII/ Retour au groupe avec le narrateur: </a:t>
            </a:r>
            <a:r>
              <a:rPr lang="fr-FR" dirty="0"/>
              <a:t>l’ensemble des pairs peut s’exprimer :  finaliser des propositions, dire ce qu’on a pas pu dire ou oublier de dire, ce qu’on a ressenti, revenir sur le déroulé (méta-analyse). </a:t>
            </a:r>
          </a:p>
          <a:p>
            <a:pPr marL="0" indent="0">
              <a:buNone/>
            </a:pPr>
            <a:r>
              <a:rPr lang="fr-FR" dirty="0"/>
              <a:t> </a:t>
            </a:r>
          </a:p>
        </p:txBody>
      </p:sp>
    </p:spTree>
    <p:extLst>
      <p:ext uri="{BB962C8B-B14F-4D97-AF65-F5344CB8AC3E}">
        <p14:creationId xmlns:p14="http://schemas.microsoft.com/office/powerpoint/2010/main" val="3382581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6142B2-6D2C-2847-9E24-C9AE7C7945F7}"/>
              </a:ext>
            </a:extLst>
          </p:cNvPr>
          <p:cNvSpPr>
            <a:spLocks noGrp="1"/>
          </p:cNvSpPr>
          <p:nvPr>
            <p:ph type="title"/>
          </p:nvPr>
        </p:nvSpPr>
        <p:spPr/>
        <p:txBody>
          <a:bodyPr/>
          <a:lstStyle/>
          <a:p>
            <a:r>
              <a:rPr lang="fr-FR" dirty="0"/>
              <a:t>Le rôle de l’animateur</a:t>
            </a:r>
          </a:p>
        </p:txBody>
      </p:sp>
      <p:sp>
        <p:nvSpPr>
          <p:cNvPr id="3" name="Espace réservé du contenu 2">
            <a:extLst>
              <a:ext uri="{FF2B5EF4-FFF2-40B4-BE49-F238E27FC236}">
                <a16:creationId xmlns:a16="http://schemas.microsoft.com/office/drawing/2014/main" id="{E18BE6D4-2497-0F49-B169-55038534842A}"/>
              </a:ext>
            </a:extLst>
          </p:cNvPr>
          <p:cNvSpPr>
            <a:spLocks noGrp="1"/>
          </p:cNvSpPr>
          <p:nvPr>
            <p:ph idx="1"/>
          </p:nvPr>
        </p:nvSpPr>
        <p:spPr/>
        <p:txBody>
          <a:bodyPr>
            <a:normAutofit/>
          </a:bodyPr>
          <a:lstStyle/>
          <a:p>
            <a:r>
              <a:rPr lang="fr-FR" dirty="0"/>
              <a:t>Il permet au groupe de travailler car c’est </a:t>
            </a:r>
            <a:r>
              <a:rPr lang="fr-FR" b="1" dirty="0"/>
              <a:t>un élément extérieur</a:t>
            </a:r>
            <a:r>
              <a:rPr lang="fr-FR" dirty="0"/>
              <a:t>. </a:t>
            </a:r>
          </a:p>
          <a:p>
            <a:r>
              <a:rPr lang="fr-FR" dirty="0"/>
              <a:t>Il anime le groupe pour faire circuler la parole et permettre l’émergence de questionnements. </a:t>
            </a:r>
          </a:p>
          <a:p>
            <a:r>
              <a:rPr lang="fr-FR" dirty="0"/>
              <a:t>Il aide à la reformulation. </a:t>
            </a:r>
          </a:p>
          <a:p>
            <a:r>
              <a:rPr lang="fr-FR" dirty="0"/>
              <a:t>Il régule les échanges. </a:t>
            </a:r>
          </a:p>
          <a:p>
            <a:r>
              <a:rPr lang="fr-FR" dirty="0"/>
              <a:t>Il ramène le cadre. </a:t>
            </a:r>
          </a:p>
          <a:p>
            <a:r>
              <a:rPr lang="fr-FR" dirty="0"/>
              <a:t>Il recentre le questionnement sur la situation</a:t>
            </a:r>
          </a:p>
        </p:txBody>
      </p:sp>
    </p:spTree>
    <p:extLst>
      <p:ext uri="{BB962C8B-B14F-4D97-AF65-F5344CB8AC3E}">
        <p14:creationId xmlns:p14="http://schemas.microsoft.com/office/powerpoint/2010/main" val="2083047428"/>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Galerie</Template>
  <TotalTime>823</TotalTime>
  <Words>1900</Words>
  <Application>Microsoft Macintosh PowerPoint</Application>
  <PresentationFormat>Grand écran</PresentationFormat>
  <Paragraphs>101</Paragraphs>
  <Slides>19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19</vt:i4>
      </vt:variant>
    </vt:vector>
  </HeadingPairs>
  <TitlesOfParts>
    <vt:vector size="22" baseType="lpstr">
      <vt:lpstr>Arial</vt:lpstr>
      <vt:lpstr>Gill Sans MT</vt:lpstr>
      <vt:lpstr>Galerie</vt:lpstr>
      <vt:lpstr>Analyse de Pratiques professionnelles</vt:lpstr>
      <vt:lpstr>Qu’est ce que c’est? </vt:lpstr>
      <vt:lpstr>QUEL PUBLIC ?</vt:lpstr>
      <vt:lpstr>COMMENT ÇA MARCHE ?</vt:lpstr>
      <vt:lpstr>Le cadre Son respect est essentiel pour garantir la sécurité des participantes et participants</vt:lpstr>
      <vt:lpstr>Le Déroulé (Il peut évoluer, être adapté  voire être totalement différent) Il s’agit de la méthodologie de travail</vt:lpstr>
      <vt:lpstr>Le Déroulé</vt:lpstr>
      <vt:lpstr>Le Déroulé</vt:lpstr>
      <vt:lpstr>Le rôle de l’animateur</vt:lpstr>
      <vt:lpstr>Les aspects essentiels : l’app est un dispositif analysant</vt:lpstr>
      <vt:lpstr>Les aspects essentiels : l’app est un dispositif analysant</vt:lpstr>
      <vt:lpstr>Les aspects essentiels : l’app est un dispositif analysant</vt:lpstr>
      <vt:lpstr>Les aspects essentiels : l’app est un dispositif analysant</vt:lpstr>
      <vt:lpstr>Les aspects essentiels : l’app est un dispositif analysant</vt:lpstr>
      <vt:lpstr>Les aspects essentiels : l’app est un dispositif analysant</vt:lpstr>
      <vt:lpstr>Les aspects essentiels : l’app est un dispositif analysant</vt:lpstr>
      <vt:lpstr>Les aspects essentiels : l’app est un dispositif analysant</vt:lpstr>
      <vt:lpstr>Les aspects essentiels : l’app est un dispositif analysant</vt:lpstr>
      <vt:lpstr>Bibliographie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de Pratiques professionnelles</dc:title>
  <dc:creator>Microsoft Office User</dc:creator>
  <cp:lastModifiedBy>Jean-François Ferbos</cp:lastModifiedBy>
  <cp:revision>24</cp:revision>
  <dcterms:created xsi:type="dcterms:W3CDTF">2022-01-23T21:29:21Z</dcterms:created>
  <dcterms:modified xsi:type="dcterms:W3CDTF">2022-11-17T17:36:23Z</dcterms:modified>
</cp:coreProperties>
</file>